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9" r:id="rId13"/>
    <p:sldId id="270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F0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64" y="4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828800"/>
            <a:ext cx="11277295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000" b="1">
                <a:solidFill>
                  <a:srgbClr val="1F4E79"/>
                </a:solidFill>
              </a:defRPr>
            </a:pPr>
            <a:r>
              <a:rPr dirty="0"/>
              <a:t>[</a:t>
            </a:r>
            <a:r>
              <a:rPr dirty="0" err="1"/>
              <a:t>TEXT:report_title</a:t>
            </a:r>
            <a:r>
              <a:rPr dirty="0"/>
              <a:t>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657600"/>
            <a:ext cx="11277295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2400">
                <a:solidFill>
                  <a:srgbClr val="2C3E50"/>
                </a:solidFill>
              </a:defRPr>
            </a:pPr>
            <a:r>
              <a:rPr dirty="0"/>
              <a:t>[</a:t>
            </a:r>
            <a:r>
              <a:rPr dirty="0" err="1"/>
              <a:t>TEXT:report_subtitle</a:t>
            </a:r>
            <a:r>
              <a:rPr dirty="0"/>
              <a:t>]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97488" y="5943600"/>
            <a:ext cx="159671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400">
                <a:solidFill>
                  <a:srgbClr val="2C3E50"/>
                </a:solidFill>
              </a:defRPr>
            </a:pPr>
            <a:r>
              <a:rPr lang="en-US" dirty="0"/>
              <a:t>[</a:t>
            </a:r>
            <a:r>
              <a:rPr lang="en-US" dirty="0" err="1"/>
              <a:t>DATE:report_date</a:t>
            </a:r>
            <a:r>
              <a:rPr lang="en-US" dirty="0"/>
              <a:t>]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71600"/>
            <a:ext cx="11277295" cy="402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dirty="0"/>
              <a:t>{{</a:t>
            </a:r>
            <a:r>
              <a:rPr dirty="0" err="1"/>
              <a:t>INSIGHT:conclusion</a:t>
            </a:r>
            <a:r>
              <a:rPr dirty="0"/>
              <a:t>}}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047" y="319240"/>
            <a:ext cx="8229600" cy="1143000"/>
          </a:xfrm>
        </p:spPr>
        <p:txBody>
          <a:bodyPr/>
          <a:lstStyle/>
          <a:p>
            <a:r>
              <a:rPr dirty="0" err="1"/>
              <a:t>全量分析核心洞察结论</a:t>
            </a: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71600"/>
            <a:ext cx="11277295" cy="402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dirty="0"/>
              <a:t>{{</a:t>
            </a:r>
            <a:r>
              <a:rPr dirty="0" err="1"/>
              <a:t>INSIGHT:strategy</a:t>
            </a:r>
            <a:r>
              <a:rPr dirty="0"/>
              <a:t>}}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047" y="284733"/>
            <a:ext cx="8229600" cy="1143000"/>
          </a:xfrm>
        </p:spPr>
        <p:txBody>
          <a:bodyPr/>
          <a:lstStyle/>
          <a:p>
            <a:r>
              <a:rPr dirty="0" err="1"/>
              <a:t>可落地销售优化策略建议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1895E09-4C12-2EA9-B38B-182B5C054CDF}"/>
              </a:ext>
            </a:extLst>
          </p:cNvPr>
          <p:cNvSpPr txBox="1"/>
          <p:nvPr/>
        </p:nvSpPr>
        <p:spPr>
          <a:xfrm>
            <a:off x="481155" y="189000"/>
            <a:ext cx="7503119" cy="64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CHART:city_category_heatmap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2B0B5A-6C79-09CB-4B29-77B61A6B5099}"/>
              </a:ext>
            </a:extLst>
          </p:cNvPr>
          <p:cNvSpPr txBox="1"/>
          <p:nvPr/>
        </p:nvSpPr>
        <p:spPr>
          <a:xfrm>
            <a:off x="8328515" y="1498603"/>
            <a:ext cx="4300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{{</a:t>
            </a:r>
            <a:r>
              <a:rPr lang="en-US" altLang="zh-CN" dirty="0" err="1"/>
              <a:t>INSIGHT:city_category_heatmap</a:t>
            </a:r>
            <a:r>
              <a:rPr lang="en-US" altLang="zh-CN" dirty="0"/>
              <a:t>}}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9720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498034B-3030-3F95-6288-8099ADF8FE2B}"/>
              </a:ext>
            </a:extLst>
          </p:cNvPr>
          <p:cNvSpPr txBox="1"/>
          <p:nvPr/>
        </p:nvSpPr>
        <p:spPr>
          <a:xfrm>
            <a:off x="588331" y="1142586"/>
            <a:ext cx="6172200" cy="54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CHART:abnormal_order_scatter</a:t>
            </a:r>
            <a:r>
              <a:rPr lang="en-US" altLang="zh-CN" dirty="0"/>
              <a:t>]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E8E8D2-E651-85DA-E1A8-B00DAF60790D}"/>
              </a:ext>
            </a:extLst>
          </p:cNvPr>
          <p:cNvSpPr txBox="1"/>
          <p:nvPr/>
        </p:nvSpPr>
        <p:spPr>
          <a:xfrm>
            <a:off x="7238999" y="1261533"/>
            <a:ext cx="462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{{</a:t>
            </a:r>
            <a:r>
              <a:rPr lang="en-US" altLang="zh-CN" dirty="0" err="1"/>
              <a:t>INSIGHT:abnormal_order_scatter</a:t>
            </a:r>
            <a:r>
              <a:rPr lang="en-US" altLang="zh-CN" dirty="0"/>
              <a:t>}}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9500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647" y="1973053"/>
            <a:ext cx="7772400" cy="1470025"/>
          </a:xfrm>
        </p:spPr>
        <p:txBody>
          <a:bodyPr/>
          <a:lstStyle/>
          <a:p>
            <a:r>
              <a:rPr dirty="0" err="1"/>
              <a:t>感谢观看</a:t>
            </a:r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4439444" y="5943600"/>
            <a:ext cx="33131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>
                <a:solidFill>
                  <a:srgbClr val="2C3E50"/>
                </a:solidFill>
              </a:defRPr>
            </a:pPr>
            <a:r>
              <a:rPr lang="en-US" altLang="zh-CN" sz="1400" dirty="0"/>
              <a:t>[</a:t>
            </a:r>
            <a:r>
              <a:rPr lang="en-US" altLang="zh-CN" sz="1400" dirty="0" err="1"/>
              <a:t>DATE:report_date</a:t>
            </a:r>
            <a:r>
              <a:rPr lang="en-US" altLang="zh-CN" sz="1400" dirty="0"/>
              <a:t>]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20646"/>
            <a:ext cx="8229600" cy="1143000"/>
          </a:xfrm>
        </p:spPr>
        <p:txBody>
          <a:bodyPr/>
          <a:lstStyle/>
          <a:p>
            <a:r>
              <a:rPr dirty="0" err="1"/>
              <a:t>报告目录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60163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sz="2400" dirty="0"/>
          </a:p>
          <a:p>
            <a:pPr marL="0" indent="0" algn="ctr">
              <a:buNone/>
              <a:defRPr sz="1800"/>
            </a:pPr>
            <a:r>
              <a:rPr sz="2400" dirty="0">
                <a:solidFill>
                  <a:schemeClr val="tx2"/>
                </a:solidFill>
              </a:rPr>
              <a:t>1. </a:t>
            </a:r>
            <a:r>
              <a:rPr sz="2400" dirty="0" err="1">
                <a:solidFill>
                  <a:schemeClr val="tx2"/>
                </a:solidFill>
              </a:rPr>
              <a:t>分析背景</a:t>
            </a:r>
            <a:endParaRPr sz="2400" dirty="0">
              <a:solidFill>
                <a:schemeClr val="tx2"/>
              </a:solidFill>
            </a:endParaRPr>
          </a:p>
          <a:p>
            <a:pPr marL="0" indent="0" algn="ctr">
              <a:buNone/>
              <a:defRPr sz="1800"/>
            </a:pPr>
            <a:r>
              <a:rPr sz="2400" dirty="0">
                <a:solidFill>
                  <a:schemeClr val="tx2"/>
                </a:solidFill>
              </a:rPr>
              <a:t>2. </a:t>
            </a:r>
            <a:r>
              <a:rPr sz="2400" dirty="0" err="1">
                <a:solidFill>
                  <a:schemeClr val="tx2"/>
                </a:solidFill>
              </a:rPr>
              <a:t>核心指标</a:t>
            </a:r>
            <a:endParaRPr sz="2400" dirty="0">
              <a:solidFill>
                <a:schemeClr val="tx2"/>
              </a:solidFill>
            </a:endParaRPr>
          </a:p>
          <a:p>
            <a:pPr marL="0" indent="0" algn="ctr">
              <a:buNone/>
              <a:defRPr sz="1800"/>
            </a:pPr>
            <a:r>
              <a:rPr sz="2400" dirty="0">
                <a:solidFill>
                  <a:schemeClr val="tx2"/>
                </a:solidFill>
              </a:rPr>
              <a:t>3. </a:t>
            </a:r>
            <a:r>
              <a:rPr sz="2400" dirty="0" err="1">
                <a:solidFill>
                  <a:schemeClr val="tx2"/>
                </a:solidFill>
              </a:rPr>
              <a:t>多维度分析</a:t>
            </a:r>
            <a:endParaRPr sz="2400" dirty="0">
              <a:solidFill>
                <a:schemeClr val="tx2"/>
              </a:solidFill>
            </a:endParaRPr>
          </a:p>
          <a:p>
            <a:pPr marL="0" indent="0" algn="ctr">
              <a:buNone/>
              <a:defRPr sz="1800"/>
            </a:pPr>
            <a:r>
              <a:rPr sz="2400" dirty="0">
                <a:solidFill>
                  <a:schemeClr val="tx2"/>
                </a:solidFill>
              </a:rPr>
              <a:t>4. </a:t>
            </a:r>
            <a:r>
              <a:rPr sz="2400" dirty="0" err="1">
                <a:solidFill>
                  <a:schemeClr val="tx2"/>
                </a:solidFill>
              </a:rPr>
              <a:t>专项洞察</a:t>
            </a:r>
            <a:endParaRPr sz="2400" dirty="0">
              <a:solidFill>
                <a:schemeClr val="tx2"/>
              </a:solidFill>
            </a:endParaRPr>
          </a:p>
          <a:p>
            <a:pPr marL="0" indent="0" algn="ctr">
              <a:buNone/>
              <a:defRPr sz="1800"/>
            </a:pPr>
            <a:r>
              <a:rPr sz="2400" dirty="0">
                <a:solidFill>
                  <a:schemeClr val="tx2"/>
                </a:solidFill>
              </a:rPr>
              <a:t>5. </a:t>
            </a:r>
            <a:r>
              <a:rPr sz="2400" dirty="0" err="1">
                <a:solidFill>
                  <a:schemeClr val="tx2"/>
                </a:solidFill>
              </a:rPr>
              <a:t>结论策略</a:t>
            </a:r>
            <a:endParaRPr sz="2400" dirty="0">
              <a:solidFill>
                <a:schemeClr val="tx2"/>
              </a:solidFill>
            </a:endParaRPr>
          </a:p>
          <a:p>
            <a:pPr marL="0" indent="0" algn="ctr">
              <a:buNone/>
              <a:defRPr sz="1800"/>
            </a:pPr>
            <a:r>
              <a:rPr sz="2400" dirty="0">
                <a:solidFill>
                  <a:schemeClr val="tx2"/>
                </a:solidFill>
              </a:rPr>
              <a:t>6. </a:t>
            </a:r>
            <a:r>
              <a:rPr sz="2400" dirty="0" err="1">
                <a:solidFill>
                  <a:schemeClr val="tx2"/>
                </a:solidFill>
              </a:rPr>
              <a:t>结束页</a:t>
            </a:r>
            <a:endParaRPr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/>
          <a:lstStyle/>
          <a:p>
            <a:r>
              <a:rPr dirty="0" err="1"/>
              <a:t>核心经营指标总览</a:t>
            </a:r>
            <a:endParaRPr dirty="0"/>
          </a:p>
        </p:txBody>
      </p:sp>
      <p:sp>
        <p:nvSpPr>
          <p:cNvPr id="4" name="KPI:cards"/>
          <p:cNvSpPr txBox="1"/>
          <p:nvPr/>
        </p:nvSpPr>
        <p:spPr>
          <a:xfrm>
            <a:off x="731520" y="1600200"/>
            <a:ext cx="4572000" cy="589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defRPr sz="2400">
                <a:solidFill>
                  <a:srgbClr val="2C3E50"/>
                </a:solidFill>
              </a:defRPr>
            </a:pPr>
            <a:r>
              <a:rPr dirty="0"/>
              <a:t>[</a:t>
            </a:r>
            <a:r>
              <a:rPr lang="en-US" altLang="zh-CN" sz="2400" dirty="0" err="1"/>
              <a:t>TABLE</a:t>
            </a:r>
            <a:r>
              <a:rPr dirty="0" err="1"/>
              <a:t>:</a:t>
            </a:r>
            <a:r>
              <a:rPr lang="en-US" altLang="zh-CN" dirty="0" err="1"/>
              <a:t>core_api</a:t>
            </a:r>
            <a:r>
              <a:rPr dirty="0"/>
              <a:t>]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85B51B-EE5D-A1BB-3638-241B28194F0A}"/>
              </a:ext>
            </a:extLst>
          </p:cNvPr>
          <p:cNvSpPr txBox="1"/>
          <p:nvPr/>
        </p:nvSpPr>
        <p:spPr>
          <a:xfrm>
            <a:off x="657560" y="5003348"/>
            <a:ext cx="264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{{</a:t>
            </a:r>
            <a:r>
              <a:rPr lang="en-US" altLang="zh-CN" dirty="0" err="1"/>
              <a:t>INSIGHT:core_kpi</a:t>
            </a:r>
            <a:r>
              <a:rPr lang="en-US" altLang="zh-CN" dirty="0"/>
              <a:t>}}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10B29E-29B3-4E4A-6538-4D9C134F3D74}"/>
              </a:ext>
            </a:extLst>
          </p:cNvPr>
          <p:cNvSpPr txBox="1"/>
          <p:nvPr/>
        </p:nvSpPr>
        <p:spPr>
          <a:xfrm>
            <a:off x="9041632" y="4961478"/>
            <a:ext cx="1544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LINK:website</a:t>
            </a:r>
            <a:r>
              <a:rPr lang="en-US" altLang="zh-CN" dirty="0"/>
              <a:t>]</a:t>
            </a:r>
            <a:endParaRPr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420EBFF-1D23-DB4B-2510-6867372F72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825911"/>
              </p:ext>
            </p:extLst>
          </p:nvPr>
        </p:nvGraphicFramePr>
        <p:xfrm>
          <a:off x="9041632" y="1711856"/>
          <a:ext cx="2751667" cy="365760"/>
        </p:xfrm>
        <a:graphic>
          <a:graphicData uri="http://schemas.openxmlformats.org/drawingml/2006/table">
            <a:tbl>
              <a:tblPr/>
              <a:tblGrid>
                <a:gridCol w="2751667">
                  <a:extLst>
                    <a:ext uri="{9D8B030D-6E8A-4147-A177-3AD203B41FA5}">
                      <a16:colId xmlns:a16="http://schemas.microsoft.com/office/drawing/2014/main" val="27621409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/>
                        <a:t>[</a:t>
                      </a:r>
                      <a:r>
                        <a:rPr lang="en-US" dirty="0" err="1"/>
                        <a:t>IMAGE:redhat</a:t>
                      </a:r>
                      <a:r>
                        <a:rPr lang="en-US" dirty="0"/>
                        <a:t>]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670609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</p:spPr>
        <p:txBody>
          <a:bodyPr/>
          <a:lstStyle/>
          <a:p>
            <a:r>
              <a:rPr lang="zh-CN" altLang="en-US" dirty="0"/>
              <a:t>核心 </a:t>
            </a:r>
            <a:r>
              <a:rPr lang="en-US" altLang="zh-CN" dirty="0"/>
              <a:t>KPI </a:t>
            </a:r>
            <a:r>
              <a:rPr lang="zh-CN" altLang="en-US" dirty="0"/>
              <a:t>指标概览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8046720" y="1371600"/>
            <a:ext cx="308962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/>
              <a:t>{{</a:t>
            </a:r>
            <a:r>
              <a:rPr lang="en-US" dirty="0" err="1"/>
              <a:t>INSIGHT:core_kpi_summary</a:t>
            </a:r>
            <a:r>
              <a:rPr lang="en-US" dirty="0"/>
              <a:t>}}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A78D22-C97C-3F52-CD60-65ADCC342847}"/>
              </a:ext>
            </a:extLst>
          </p:cNvPr>
          <p:cNvSpPr txBox="1"/>
          <p:nvPr/>
        </p:nvSpPr>
        <p:spPr>
          <a:xfrm>
            <a:off x="768626" y="141763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CHART:core_kpi_horizontal_bar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278982"/>
            <a:ext cx="8229600" cy="1143000"/>
          </a:xfrm>
        </p:spPr>
        <p:txBody>
          <a:bodyPr/>
          <a:lstStyle/>
          <a:p>
            <a:r>
              <a:rPr lang="zh-CN" altLang="en-US" dirty="0"/>
              <a:t>销售员业绩排名分析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659217" y="1371600"/>
            <a:ext cx="406771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/>
              <a:t>{{</a:t>
            </a:r>
            <a:r>
              <a:rPr lang="en-US" dirty="0" err="1"/>
              <a:t>INSIGHT:city_sales_ranking_horizontal</a:t>
            </a:r>
            <a:r>
              <a:rPr lang="en-US" dirty="0"/>
              <a:t>}}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5380EC-5F7A-0FEF-4A1E-3C989876BB1B}"/>
              </a:ext>
            </a:extLst>
          </p:cNvPr>
          <p:cNvSpPr txBox="1"/>
          <p:nvPr/>
        </p:nvSpPr>
        <p:spPr>
          <a:xfrm>
            <a:off x="563217" y="14817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CHART:customer_segment_ranking_bar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50196"/>
            <a:ext cx="8229600" cy="1143000"/>
          </a:xfrm>
        </p:spPr>
        <p:txBody>
          <a:bodyPr/>
          <a:lstStyle/>
          <a:p>
            <a:r>
              <a:rPr lang="zh-CN" altLang="en-US" dirty="0"/>
              <a:t>商品类别支付金额占比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8046720" y="1371600"/>
            <a:ext cx="378501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/>
              <a:t>{{</a:t>
            </a:r>
            <a:r>
              <a:rPr lang="en-US" dirty="0" err="1"/>
              <a:t>INSIGHT:category_composition_pie</a:t>
            </a:r>
            <a:r>
              <a:rPr lang="en-US" dirty="0"/>
              <a:t>}}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D7AC8A-A957-57C3-7104-5A641DCAD70F}"/>
              </a:ext>
            </a:extLst>
          </p:cNvPr>
          <p:cNvSpPr txBox="1"/>
          <p:nvPr/>
        </p:nvSpPr>
        <p:spPr>
          <a:xfrm>
            <a:off x="602974" y="139319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CHART:customer_segment_composition_pie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96234"/>
            <a:ext cx="8229600" cy="1143000"/>
          </a:xfrm>
        </p:spPr>
        <p:txBody>
          <a:bodyPr/>
          <a:lstStyle/>
          <a:p>
            <a:r>
              <a:rPr lang="zh-CN" altLang="en-US" dirty="0"/>
              <a:t>新老客销售与订单对比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8046720" y="1371600"/>
            <a:ext cx="458965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it-IT" dirty="0"/>
              <a:t>{{INSIGHT:gender_comparison_multi_column}}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3036BB-7BF9-5366-851C-B52A56D3DBB1}"/>
              </a:ext>
            </a:extLst>
          </p:cNvPr>
          <p:cNvSpPr txBox="1"/>
          <p:nvPr/>
        </p:nvSpPr>
        <p:spPr>
          <a:xfrm>
            <a:off x="616227" y="1436785"/>
            <a:ext cx="6321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CHART:monthly_trend_line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77047" y="1377512"/>
            <a:ext cx="95445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{{</a:t>
            </a:r>
            <a:r>
              <a:rPr lang="en-US" dirty="0" err="1"/>
              <a:t>INSIGHT:order_trend_line</a:t>
            </a:r>
            <a:r>
              <a:rPr lang="en-US" dirty="0"/>
              <a:t>}}</a:t>
            </a:r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047" y="296234"/>
            <a:ext cx="8229600" cy="1143000"/>
          </a:xfrm>
        </p:spPr>
        <p:txBody>
          <a:bodyPr/>
          <a:lstStyle/>
          <a:p>
            <a:r>
              <a:rPr lang="zh-CN" altLang="en-US" dirty="0"/>
              <a:t>月度销售趋势分析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A4B362-E5CF-6097-3CE7-7AC86406F72F}"/>
              </a:ext>
            </a:extLst>
          </p:cNvPr>
          <p:cNvSpPr txBox="1"/>
          <p:nvPr/>
        </p:nvSpPr>
        <p:spPr>
          <a:xfrm>
            <a:off x="666091" y="11164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CHART:customer_segment_multi_column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047" y="274638"/>
            <a:ext cx="8229600" cy="1143000"/>
          </a:xfrm>
        </p:spPr>
        <p:txBody>
          <a:bodyPr/>
          <a:lstStyle/>
          <a:p>
            <a:r>
              <a:rPr lang="zh-CN" altLang="en-US" dirty="0"/>
              <a:t>自定义月度趋势</a:t>
            </a:r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7480407" y="1715211"/>
            <a:ext cx="416607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/>
              <a:t>{{</a:t>
            </a:r>
            <a:r>
              <a:rPr lang="en-US" dirty="0" err="1"/>
              <a:t>INSIGHT:order_status_composition_pie</a:t>
            </a:r>
            <a:r>
              <a:rPr lang="en-US" dirty="0"/>
              <a:t>}}</a:t>
            </a:r>
            <a:endParaRPr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BFB64E-9587-0F2A-C7BF-7C0F4900F02E}"/>
              </a:ext>
            </a:extLst>
          </p:cNvPr>
          <p:cNvSpPr txBox="1"/>
          <p:nvPr/>
        </p:nvSpPr>
        <p:spPr>
          <a:xfrm>
            <a:off x="265155" y="134079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[</a:t>
            </a:r>
            <a:r>
              <a:rPr lang="en-US" altLang="zh-CN" dirty="0" err="1"/>
              <a:t>CHART:segment_repurchase_vs_return_scatter</a:t>
            </a:r>
            <a:r>
              <a:rPr lang="en-US" altLang="zh-CN" dirty="0"/>
              <a:t>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275</Words>
  <Application>Microsoft Office PowerPoint</Application>
  <PresentationFormat>宽屏</PresentationFormat>
  <Paragraphs>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PowerPoint 演示文稿</vt:lpstr>
      <vt:lpstr>报告目录</vt:lpstr>
      <vt:lpstr>核心经营指标总览</vt:lpstr>
      <vt:lpstr>核心 KPI 指标概览</vt:lpstr>
      <vt:lpstr>销售员业绩排名分析</vt:lpstr>
      <vt:lpstr>商品类别支付金额占比</vt:lpstr>
      <vt:lpstr>新老客销售与订单对比</vt:lpstr>
      <vt:lpstr>月度销售趋势分析</vt:lpstr>
      <vt:lpstr>自定义月度趋势</vt:lpstr>
      <vt:lpstr>全量分析核心洞察结论</vt:lpstr>
      <vt:lpstr>可落地销售优化策略建议</vt:lpstr>
      <vt:lpstr>PowerPoint 演示文稿</vt:lpstr>
      <vt:lpstr>PowerPoint 演示文稿</vt:lpstr>
      <vt:lpstr>感谢观看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嘉豪 李</cp:lastModifiedBy>
  <cp:revision>60</cp:revision>
  <dcterms:created xsi:type="dcterms:W3CDTF">2013-01-27T09:14:16Z</dcterms:created>
  <dcterms:modified xsi:type="dcterms:W3CDTF">2026-04-12T16:13:48Z</dcterms:modified>
  <cp:category/>
</cp:coreProperties>
</file>